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391" r:id="rId3"/>
    <p:sldId id="390" r:id="rId4"/>
    <p:sldId id="393" r:id="rId5"/>
    <p:sldId id="394" r:id="rId6"/>
    <p:sldId id="395" r:id="rId7"/>
    <p:sldId id="396" r:id="rId8"/>
    <p:sldId id="397" r:id="rId9"/>
    <p:sldId id="371" r:id="rId10"/>
    <p:sldId id="398" r:id="rId11"/>
    <p:sldId id="373" r:id="rId12"/>
    <p:sldId id="385" r:id="rId13"/>
    <p:sldId id="384" r:id="rId14"/>
    <p:sldId id="375" r:id="rId15"/>
    <p:sldId id="387" r:id="rId16"/>
    <p:sldId id="381" r:id="rId17"/>
    <p:sldId id="382" r:id="rId18"/>
    <p:sldId id="392" r:id="rId19"/>
    <p:sldId id="355" r:id="rId20"/>
    <p:sldId id="340" r:id="rId21"/>
    <p:sldId id="388" r:id="rId22"/>
    <p:sldId id="360" r:id="rId23"/>
    <p:sldId id="36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96" y="-10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AF73-8F1E-B946-A92A-83B1372C5721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8908-CA26-374C-83A4-87EF8300A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biggest drawback is </a:t>
            </a:r>
            <a:r>
              <a:rPr lang="en" sz="3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lang="en" sz="3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effectively anecdotes</a:t>
            </a: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Political and social scientists want more data</a:t>
            </a:r>
          </a:p>
          <a:p>
            <a:pPr marL="914400" lvl="1" indent="-228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Citizen Lab, Berkman Center, Princeton, etc.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0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286173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“oh wait… you can take down other stuff, too?”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 study likely</a:t>
            </a:r>
            <a:r>
              <a:rPr lang="en-US" baseline="0" dirty="0" smtClean="0"/>
              <a:t> no longer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851A-6E17-AD48-B0E7-6825D31DD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8371F-1ABF-8047-8121-47C630439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17885"/>
            <a:ext cx="2190750" cy="43767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17885"/>
            <a:ext cx="6419850" cy="43767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D2F05-9BF7-174E-961F-1B4FAB3A5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0B2B4-CAE3-A74A-9DD7-354B3EFF0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2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F8B3-73F8-6F4C-BF5A-FB25EF31E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2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64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6138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464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98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3293F-A701-8444-B486-700FBAE52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6E99E-D720-6340-86B3-90B718EF8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77965-81DB-E743-B45F-991A3B1F6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483BF-02F6-9547-A3DF-8E78503DA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A3548-AFD8-DD44-AABA-B22E9FAAA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7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B7C7F-2862-3A4B-81EE-BCA2C477E2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19E29-21F2-0541-B9E2-14C739D7B0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DB8F2-4508-CF47-A1CE-E729F569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5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17885"/>
            <a:ext cx="8763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E3D504B1-A9A7-9649-8201-66D977BA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7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smtClean="0"/>
              <a:t>Future of Free Expression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Feamster</a:t>
            </a:r>
            <a:br>
              <a:rPr lang="en-US" dirty="0" smtClean="0"/>
            </a:br>
            <a:r>
              <a:rPr lang="en-US" dirty="0" smtClean="0"/>
              <a:t>Princeton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9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0"/>
            <a:ext cx="33385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5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2" y="207644"/>
            <a:ext cx="8991600" cy="857250"/>
          </a:xfrm>
        </p:spPr>
        <p:txBody>
          <a:bodyPr/>
          <a:lstStyle/>
          <a:p>
            <a:r>
              <a:rPr lang="en-US" dirty="0" smtClean="0"/>
              <a:t>Bobble: </a:t>
            </a:r>
            <a:r>
              <a:rPr lang="en-US" dirty="0" smtClean="0"/>
              <a:t>Measuring Filter Bubbles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4" y="922183"/>
            <a:ext cx="6801661" cy="339447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333399"/>
                </a:solidFill>
              </a:rPr>
              <a:t>Execute query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As different users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ifferent vantage points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With different history (e.g., cookies)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333399"/>
                </a:solidFill>
              </a:rPr>
              <a:t>Compare differences</a:t>
            </a:r>
            <a:r>
              <a:rPr lang="en-US" dirty="0" smtClean="0"/>
              <a:t> in results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What shows up on the first page?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Where does it show up?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When it doesn’t appear, what are the possible explanations?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97" y="900114"/>
            <a:ext cx="4763538" cy="13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7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30" y="1625107"/>
            <a:ext cx="5369838" cy="173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Happens for News, Too…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282353"/>
            <a:ext cx="8229600" cy="1312270"/>
          </a:xfrm>
        </p:spPr>
        <p:txBody>
          <a:bodyPr/>
          <a:lstStyle/>
          <a:p>
            <a:r>
              <a:rPr lang="en-US" sz="2400" dirty="0" smtClean="0"/>
              <a:t>20% of news sources responsible for 80% of articles</a:t>
            </a:r>
          </a:p>
          <a:p>
            <a:r>
              <a:rPr lang="en-US" sz="2400" dirty="0" smtClean="0"/>
              <a:t>Local sources ranked higher</a:t>
            </a:r>
          </a:p>
          <a:p>
            <a:r>
              <a:rPr lang="en-US" sz="2400" dirty="0" smtClean="0"/>
              <a:t>8,000 queries returned a result in one country but zero results in at least one other country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14" y="1075135"/>
            <a:ext cx="6037985" cy="7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3" y="1992957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What about bad inputs?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Pollution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49" y="1264209"/>
            <a:ext cx="7547031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F497D"/>
                </a:solidFill>
              </a:rPr>
              <a:t>Take This Personally: Pollution Attacks on Personalized </a:t>
            </a:r>
            <a:r>
              <a:rPr lang="en-US" sz="1400" b="1" dirty="0" smtClean="0">
                <a:solidFill>
                  <a:srgbClr val="1F497D"/>
                </a:solidFill>
              </a:rPr>
              <a:t>Services. </a:t>
            </a:r>
            <a:r>
              <a:rPr lang="en-US" sz="1400" dirty="0" smtClean="0"/>
              <a:t>X</a:t>
            </a:r>
            <a:r>
              <a:rPr lang="en-US" sz="1400" dirty="0"/>
              <a:t>. Xing, W. Ming, D. </a:t>
            </a:r>
            <a:r>
              <a:rPr lang="en-US" sz="1400" dirty="0" err="1"/>
              <a:t>Doozan</a:t>
            </a:r>
            <a:r>
              <a:rPr lang="en-US" sz="1400" dirty="0"/>
              <a:t>, A. </a:t>
            </a:r>
            <a:r>
              <a:rPr lang="en-US" sz="1400" dirty="0" err="1"/>
              <a:t>Snoeren</a:t>
            </a:r>
            <a:r>
              <a:rPr lang="en-US" sz="1400" dirty="0"/>
              <a:t>, N. Feamster, W. </a:t>
            </a:r>
            <a:r>
              <a:rPr lang="en-US" sz="1400" dirty="0" smtClean="0"/>
              <a:t>Lee.  In </a:t>
            </a:r>
            <a:r>
              <a:rPr lang="en-US" sz="1400" i="1" dirty="0"/>
              <a:t>USENIX Security Symposium</a:t>
            </a:r>
            <a:r>
              <a:rPr lang="en-US" sz="1400" dirty="0"/>
              <a:t>, 2013</a:t>
            </a:r>
            <a:r>
              <a:rPr lang="en-US" sz="1400" dirty="0" smtClean="0"/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6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Automated filtering</a:t>
            </a:r>
          </a:p>
          <a:p>
            <a:pPr lvl="1"/>
            <a:r>
              <a:rPr lang="en-US" dirty="0" smtClean="0"/>
              <a:t>Propaganda and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4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86"/>
            <a:ext cx="4896181" cy="161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6" y="2582657"/>
            <a:ext cx="4791585" cy="129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2" y="1615169"/>
            <a:ext cx="4657909" cy="1060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6" y="3819376"/>
            <a:ext cx="4638579" cy="113276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7100" y="34261"/>
            <a:ext cx="8991600" cy="585488"/>
          </a:xfrm>
        </p:spPr>
        <p:txBody>
          <a:bodyPr/>
          <a:lstStyle/>
          <a:p>
            <a:r>
              <a:rPr lang="en-US" sz="3600" dirty="0" smtClean="0"/>
              <a:t>Filtering </a:t>
            </a:r>
            <a:r>
              <a:rPr lang="en-US" sz="3600" dirty="0" smtClean="0"/>
              <a:t>“Unwanted Content”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17493" y="887536"/>
            <a:ext cx="2149729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Email Spam (2009)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7492" y="1837053"/>
            <a:ext cx="3350823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Web-based Malware (2010)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7493" y="3022358"/>
            <a:ext cx="3565030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Bulletproof Web Hosting (2015)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2684" y="4177061"/>
            <a:ext cx="4031698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Detection of DNS Abuse (2016)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8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29" y="1865734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Filtering “unwanted content” is nothing but goodness, right…</a:t>
            </a:r>
            <a:r>
              <a:rPr 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1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9" y="1075135"/>
            <a:ext cx="4052504" cy="301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Filtering and 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0" y="2446880"/>
            <a:ext cx="6109240" cy="26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53"/>
            <a:ext cx="5820074" cy="2200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78" y="0"/>
            <a:ext cx="4216829" cy="5145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" y="125503"/>
            <a:ext cx="2355272" cy="860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6" y="3542492"/>
            <a:ext cx="330390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Centralization of Internet content platforms is exacerbating takedown risk.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3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0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content moderation is harder than the “old” problems.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581"/>
            <a:ext cx="8229600" cy="2106032"/>
          </a:xfrm>
        </p:spPr>
        <p:txBody>
          <a:bodyPr/>
          <a:lstStyle/>
          <a:p>
            <a:r>
              <a:rPr lang="en-US" dirty="0" smtClean="0"/>
              <a:t>Offending content is infinite</a:t>
            </a:r>
          </a:p>
          <a:p>
            <a:r>
              <a:rPr lang="en-US" dirty="0" smtClean="0"/>
              <a:t>Context is absent</a:t>
            </a:r>
          </a:p>
          <a:p>
            <a:r>
              <a:rPr lang="en-US" dirty="0" smtClean="0"/>
              <a:t>Fair use?</a:t>
            </a:r>
          </a:p>
          <a:p>
            <a:r>
              <a:rPr lang="en-US" dirty="0" smtClean="0"/>
              <a:t>Parody?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Automated filtering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Propaganda and bots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4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79"/>
            <a:ext cx="4944165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Detecting “Propaganda”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54" y="1497890"/>
            <a:ext cx="4590703" cy="235619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fraction of </a:t>
            </a:r>
            <a:r>
              <a:rPr lang="en-US" sz="2400" dirty="0" err="1" smtClean="0"/>
              <a:t>retweets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</a:t>
            </a:r>
            <a:r>
              <a:rPr lang="en-US" sz="2400" dirty="0" err="1" smtClean="0"/>
              <a:t>bursty</a:t>
            </a:r>
            <a:r>
              <a:rPr lang="en-US" sz="2400" dirty="0" smtClean="0"/>
              <a:t> tweeting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daily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Quick </a:t>
            </a:r>
            <a:r>
              <a:rPr lang="en-US" sz="2400" dirty="0" err="1" smtClean="0"/>
              <a:t>retweeting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4278314"/>
            <a:ext cx="452755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#bias</a:t>
            </a:r>
            <a:r>
              <a:rPr lang="en-US" sz="1200" dirty="0"/>
              <a:t>: Measuring the Tweeting Behavior of Propagandists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Cristian</a:t>
            </a:r>
            <a:r>
              <a:rPr lang="en-US" sz="1200" dirty="0"/>
              <a:t> </a:t>
            </a:r>
            <a:r>
              <a:rPr lang="en-US" sz="1200" dirty="0" err="1"/>
              <a:t>Lumezanu</a:t>
            </a:r>
            <a:r>
              <a:rPr lang="en-US" sz="1200" dirty="0"/>
              <a:t>, Nick Feamster, and Hans Klein.</a:t>
            </a:r>
          </a:p>
          <a:p>
            <a:r>
              <a:rPr lang="en-US" sz="1200" dirty="0"/>
              <a:t>In the </a:t>
            </a:r>
            <a:r>
              <a:rPr lang="en-US" sz="1200" i="1" dirty="0"/>
              <a:t>Sixth International AAAI Conference on Weblogs and Social </a:t>
            </a:r>
            <a:r>
              <a:rPr lang="en-US" sz="1200" i="1" dirty="0" smtClean="0"/>
              <a:t>Media (ICWSM)</a:t>
            </a:r>
            <a:r>
              <a:rPr lang="en-US" sz="1200" dirty="0" smtClean="0"/>
              <a:t>, </a:t>
            </a:r>
            <a:r>
              <a:rPr lang="en-US" sz="1200" dirty="0"/>
              <a:t>2012.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5" y="350154"/>
            <a:ext cx="4673585" cy="128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6089" y="76419"/>
            <a:ext cx="189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Nevada Senate Race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67" y="2636269"/>
            <a:ext cx="4302291" cy="1128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30900" y="2314292"/>
            <a:ext cx="179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Debt Ceiling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Online </a:t>
            </a:r>
            <a:r>
              <a:rPr lang="en-US" sz="3600" dirty="0" smtClean="0"/>
              <a:t>Expression:</a:t>
            </a:r>
            <a:br>
              <a:rPr lang="en-US" sz="3600" dirty="0" smtClean="0"/>
            </a:br>
            <a:r>
              <a:rPr lang="en-US" sz="3600" dirty="0" smtClean="0"/>
              <a:t>Looking Ahead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8913185" cy="3394472"/>
          </a:xfrm>
        </p:spPr>
        <p:txBody>
          <a:bodyPr/>
          <a:lstStyle/>
          <a:p>
            <a:r>
              <a:rPr lang="en-US" b="1" dirty="0" smtClean="0"/>
              <a:t>Technology:</a:t>
            </a:r>
            <a:r>
              <a:rPr lang="en-US" dirty="0" smtClean="0"/>
              <a:t> What are capabilities, limitations?</a:t>
            </a:r>
          </a:p>
          <a:p>
            <a:pPr lvl="1"/>
            <a:r>
              <a:rPr lang="en-US" dirty="0" smtClean="0"/>
              <a:t>Understanding/mitigating bad inputs to personalization</a:t>
            </a:r>
          </a:p>
          <a:p>
            <a:pPr lvl="1"/>
            <a:r>
              <a:rPr lang="en-US" dirty="0" smtClean="0"/>
              <a:t>Understanding/pushing the limits of automated filtering</a:t>
            </a:r>
          </a:p>
          <a:p>
            <a:pPr lvl="1"/>
            <a:r>
              <a:rPr lang="en-US" dirty="0" smtClean="0"/>
              <a:t>Observing and auditing the platforms</a:t>
            </a:r>
          </a:p>
          <a:p>
            <a:pPr lvl="1"/>
            <a:endParaRPr lang="en-US" dirty="0"/>
          </a:p>
          <a:p>
            <a:r>
              <a:rPr lang="en-US" b="1" dirty="0" smtClean="0"/>
              <a:t>Policy:</a:t>
            </a:r>
            <a:r>
              <a:rPr lang="en-US" dirty="0" smtClean="0"/>
              <a:t> What can/should be required?</a:t>
            </a:r>
          </a:p>
          <a:p>
            <a:pPr lvl="1"/>
            <a:r>
              <a:rPr lang="en-US" dirty="0" smtClean="0"/>
              <a:t>Of content providers?</a:t>
            </a:r>
          </a:p>
          <a:p>
            <a:pPr lvl="1"/>
            <a:r>
              <a:rPr lang="en-US" dirty="0" smtClean="0"/>
              <a:t>Of platforms and intermediaries?</a:t>
            </a:r>
          </a:p>
        </p:txBody>
      </p:sp>
    </p:spTree>
    <p:extLst>
      <p:ext uri="{BB962C8B-B14F-4D97-AF65-F5344CB8AC3E}">
        <p14:creationId xmlns:p14="http://schemas.microsoft.com/office/powerpoint/2010/main" val="7973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7920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27191" y="21217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Censorship </a:t>
            </a:r>
            <a:r>
              <a:rPr lang="en-US" dirty="0" smtClean="0"/>
              <a:t>M</a:t>
            </a:r>
            <a:r>
              <a:rPr lang="en" dirty="0" smtClean="0"/>
              <a:t>easurement </a:t>
            </a:r>
            <a:r>
              <a:rPr lang="en-US" dirty="0"/>
              <a:t>T</a:t>
            </a:r>
            <a:r>
              <a:rPr lang="en" dirty="0" smtClean="0"/>
              <a:t>oday</a:t>
            </a:r>
            <a:endParaRPr lang="en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1" y="1327261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Shape 82"/>
          <p:cNvGrpSpPr/>
          <p:nvPr/>
        </p:nvGrpSpPr>
        <p:grpSpPr>
          <a:xfrm>
            <a:off x="2570102" y="2141527"/>
            <a:ext cx="3578999" cy="1908000"/>
            <a:chOff x="2570100" y="2141527"/>
            <a:chExt cx="3578999" cy="1908000"/>
          </a:xfrm>
        </p:grpSpPr>
        <p:cxnSp>
          <p:nvCxnSpPr>
            <p:cNvPr id="83" name="Shape 83"/>
            <p:cNvCxnSpPr/>
            <p:nvPr/>
          </p:nvCxnSpPr>
          <p:spPr>
            <a:xfrm flipH="1">
              <a:off x="2570100" y="2444500"/>
              <a:ext cx="3578999" cy="1433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84" name="Shape 84"/>
            <p:cNvSpPr txBox="1"/>
            <p:nvPr/>
          </p:nvSpPr>
          <p:spPr>
            <a:xfrm rot="-1322908">
              <a:off x="2886668" y="2681079"/>
              <a:ext cx="3036035" cy="82889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measurement software</a:t>
              </a:r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899302" y="1103923"/>
            <a:ext cx="2008499" cy="1265894"/>
            <a:chOff x="6660850" y="991700"/>
            <a:chExt cx="2008499" cy="1265894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 rot="-562879">
            <a:off x="2302358" y="630675"/>
            <a:ext cx="3967697" cy="1186793"/>
            <a:chOff x="2015400" y="2188351"/>
            <a:chExt cx="3967800" cy="1186823"/>
          </a:xfrm>
        </p:grpSpPr>
        <p:cxnSp>
          <p:nvCxnSpPr>
            <p:cNvPr id="89" name="Shape 89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90" name="Shape 90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846527" y="3306184"/>
            <a:ext cx="2008499" cy="1540496"/>
            <a:chOff x="581500" y="2211223"/>
            <a:chExt cx="2008499" cy="1540496"/>
          </a:xfrm>
        </p:grpSpPr>
        <p:grpSp>
          <p:nvGrpSpPr>
            <p:cNvPr id="92" name="Shape 92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93" name="Shape 9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Shape 94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95" name="Shape 9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Shape 97"/>
          <p:cNvGrpSpPr/>
          <p:nvPr/>
        </p:nvGrpSpPr>
        <p:grpSpPr>
          <a:xfrm>
            <a:off x="2676300" y="4161786"/>
            <a:ext cx="3087300" cy="433499"/>
            <a:chOff x="2676300" y="4161785"/>
            <a:chExt cx="3087300" cy="433499"/>
          </a:xfrm>
        </p:grpSpPr>
        <p:cxnSp>
          <p:nvCxnSpPr>
            <p:cNvPr id="98" name="Shape 98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01" name="Shape 101"/>
          <p:cNvGrpSpPr/>
          <p:nvPr/>
        </p:nvGrpSpPr>
        <p:grpSpPr>
          <a:xfrm>
            <a:off x="3107075" y="3828685"/>
            <a:ext cx="1596300" cy="1174088"/>
            <a:chOff x="147512" y="3566450"/>
            <a:chExt cx="1596300" cy="1174088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955425" y="3828665"/>
            <a:ext cx="2501400" cy="1684385"/>
            <a:chOff x="5336425" y="3676264"/>
            <a:chExt cx="2501400" cy="1684385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715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551" y="990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 smtClean="0"/>
              <a:t>sing </a:t>
            </a:r>
            <a:r>
              <a:rPr lang="en" sz="3200" dirty="0"/>
              <a:t>Web </a:t>
            </a:r>
            <a:r>
              <a:rPr lang="en-US" sz="3200" dirty="0" smtClean="0"/>
              <a:t>B</a:t>
            </a:r>
            <a:r>
              <a:rPr lang="en" sz="3200" dirty="0" smtClean="0"/>
              <a:t>rowsers</a:t>
            </a:r>
            <a:endParaRPr lang="en" sz="3200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1" y="1327261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3828665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2" y="110392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7" y="330618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4161786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2" y="2410378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382868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500729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260061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79" y="2415594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8" y="630675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4" y="290217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</a:t>
            </a:r>
            <a:r>
              <a:rPr lang="en" sz="2400" dirty="0" smtClean="0">
                <a:latin typeface="Consolas"/>
                <a:ea typeface="Consolas"/>
                <a:cs typeface="Consolas"/>
                <a:sym typeface="Consolas"/>
              </a:rPr>
              <a:t>encore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 smtClean="0">
                <a:latin typeface="Consolas"/>
                <a:ea typeface="Consolas"/>
                <a:cs typeface="Consolas"/>
                <a:sym typeface="Consolas"/>
              </a:rPr>
              <a:t>/task.html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234" y="0"/>
            <a:ext cx="1065766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48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How Encore </a:t>
            </a:r>
            <a:r>
              <a:rPr lang="en-US" dirty="0" smtClean="0"/>
              <a:t>W</a:t>
            </a:r>
            <a:r>
              <a:rPr lang="en" dirty="0" smtClean="0"/>
              <a:t>orks</a:t>
            </a:r>
            <a:endParaRPr lang="en" dirty="0"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3" y="33158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r>
                <a:rPr lang="en" sz="24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://</a:t>
              </a:r>
              <a:r>
                <a:rPr lang="en-US" sz="2400" b="0" i="0" u="none" strike="noStrike" cap="none" baseline="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1" y="132785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3" y="2594003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126497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221037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83495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2" y="2945781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59" y="876260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127759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</a:t>
            </a:r>
            <a:r>
              <a:rPr lang="en-US" sz="1400" i="1" dirty="0" smtClean="0"/>
              <a:t>SIGCOMM. </a:t>
            </a:r>
            <a:r>
              <a:rPr lang="en-US" sz="1400" dirty="0" smtClean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023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1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6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Manipulation of Domains </a:t>
            </a:r>
            <a:br>
              <a:rPr lang="en-US" dirty="0" smtClean="0"/>
            </a:br>
            <a:r>
              <a:rPr lang="en-US" dirty="0" smtClean="0"/>
              <a:t>within Countries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5577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8" y="131285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Automated filtering</a:t>
            </a:r>
          </a:p>
          <a:p>
            <a:pPr lvl="1"/>
            <a:r>
              <a:rPr lang="en-US" dirty="0" smtClean="0"/>
              <a:t>Propaganda and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6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2386</TotalTime>
  <Words>665</Words>
  <Application>Microsoft Macintosh PowerPoint</Application>
  <PresentationFormat>On-screen Show (16:9)</PresentationFormat>
  <Paragraphs>142</Paragraphs>
  <Slides>23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1_Default Design</vt:lpstr>
      <vt:lpstr>The Future of Free Expression Online</vt:lpstr>
      <vt:lpstr>Control of Online Speech</vt:lpstr>
      <vt:lpstr>PowerPoint Presentation</vt:lpstr>
      <vt:lpstr>Censorship Measurement Today</vt:lpstr>
      <vt:lpstr>Encore: Measure Using Web Browsers</vt:lpstr>
      <vt:lpstr>How Encore Works</vt:lpstr>
      <vt:lpstr>PowerPoint Presentation</vt:lpstr>
      <vt:lpstr>Manipulation of Domains  within Countries</vt:lpstr>
      <vt:lpstr>Control of Online Speech</vt:lpstr>
      <vt:lpstr>PowerPoint Presentation</vt:lpstr>
      <vt:lpstr>Bobble: Measuring Filter Bubbles</vt:lpstr>
      <vt:lpstr>Happens for News, Too…</vt:lpstr>
      <vt:lpstr>What about bad inputs?</vt:lpstr>
      <vt:lpstr>Pollution Attacks</vt:lpstr>
      <vt:lpstr>Control of Online Speech</vt:lpstr>
      <vt:lpstr>Filtering “Unwanted Content”</vt:lpstr>
      <vt:lpstr>Filtering “unwanted content” is nothing but goodness, right…?</vt:lpstr>
      <vt:lpstr>Automated Filtering and Speech</vt:lpstr>
      <vt:lpstr>PowerPoint Presentation</vt:lpstr>
      <vt:lpstr>General content moderation is harder than the “old” problems.</vt:lpstr>
      <vt:lpstr>Control of Online Speech</vt:lpstr>
      <vt:lpstr>Detecting “Propaganda”</vt:lpstr>
      <vt:lpstr>Online Expression: Looking Ahead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Speech in the Digital Age</dc:title>
  <dc:creator>Nick Feamster</dc:creator>
  <cp:lastModifiedBy>Nick Feamster</cp:lastModifiedBy>
  <cp:revision>216</cp:revision>
  <dcterms:created xsi:type="dcterms:W3CDTF">2017-10-17T23:39:08Z</dcterms:created>
  <dcterms:modified xsi:type="dcterms:W3CDTF">2018-02-06T19:16:08Z</dcterms:modified>
</cp:coreProperties>
</file>